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73" r:id="rId3"/>
  </p:sldIdLst>
  <p:sldSz cx="6858000" cy="9144000" type="screen4x3"/>
  <p:notesSz cx="6946900" cy="92837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0099FF"/>
    <a:srgbClr val="99CCFF"/>
    <a:srgbClr val="3366CC"/>
    <a:srgbClr val="CCECFF"/>
    <a:srgbClr val="0033CC"/>
    <a:srgbClr val="669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63" autoAdjust="0"/>
    <p:restoredTop sz="94563" autoAdjust="0"/>
  </p:normalViewPr>
  <p:slideViewPr>
    <p:cSldViewPr>
      <p:cViewPr varScale="1">
        <p:scale>
          <a:sx n="79" d="100"/>
          <a:sy n="79" d="100"/>
        </p:scale>
        <p:origin x="-2752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>
              <a:defRPr kumimoji="0"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0"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168525" y="696913"/>
            <a:ext cx="2609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Haga clic para modificar estilos de título</a:t>
            </a:r>
          </a:p>
          <a:p>
            <a:pPr lvl="1"/>
            <a:r>
              <a:rPr lang="en-GB"/>
              <a:t>Segundo nivel</a:t>
            </a:r>
          </a:p>
          <a:p>
            <a:pPr lvl="2"/>
            <a:r>
              <a:rPr lang="en-GB"/>
              <a:t>Tercer nivel</a:t>
            </a:r>
          </a:p>
          <a:p>
            <a:pPr lvl="3"/>
            <a:r>
              <a:rPr lang="en-GB"/>
              <a:t>Cuarto nivel</a:t>
            </a:r>
          </a:p>
          <a:p>
            <a:pPr lvl="4"/>
            <a:r>
              <a:rPr lang="en-GB"/>
              <a:t>Quinto nivel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>
              <a:defRPr kumimoji="0"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0" sz="1200">
                <a:latin typeface="Times New Roman" charset="0"/>
              </a:defRPr>
            </a:lvl1pPr>
          </a:lstStyle>
          <a:p>
            <a:fld id="{E7A8AF2A-4DE9-C347-A8C3-42B72190ED9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965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2897717"/>
            <a:ext cx="3715941" cy="1625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s-ES_tradnl" noProof="0" smtClean="0"/>
              <a:t>Clic para editar título</a:t>
            </a:r>
            <a:endParaRPr lang="en-GB" noProof="0" smtClean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572000"/>
            <a:ext cx="3714750" cy="2491317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s-ES_tradnl" noProof="0" smtClean="0"/>
              <a:t>Haga clic para modificar el estilo de subtítulo del patrón</a:t>
            </a:r>
            <a:endParaRPr lang="en-GB" noProof="0" smtClean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83F2B3F-79A9-EF4B-AD74-534083E152DB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4F2E3-6EF0-504C-86F2-63743399B09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57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886325" y="508000"/>
            <a:ext cx="1285875" cy="74168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027510" y="508000"/>
            <a:ext cx="3744515" cy="74168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FFADD-AF28-064B-BC48-65C0E42FF21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85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38E6E-F843-5D4D-A132-7FF071D34C0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62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93EF3-EA0E-A541-BE8C-E71069FDF22B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42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028700" y="2235200"/>
            <a:ext cx="2514600" cy="568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657600" y="2235200"/>
            <a:ext cx="2514600" cy="568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FE1C4-C210-9744-9AD5-63857E16A95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56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00FA2-1D24-9B4B-999F-5B92BB84C95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02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5E559-C171-4842-95BA-EE00862564BF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66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066FB-BCD4-864D-824A-B78479899DDF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63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C3DD4-3736-2144-ADEF-F89196EC030B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52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54222-9FFB-E54F-858E-8E09D3DA92A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44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027510" y="508000"/>
            <a:ext cx="514469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Haga clic para modificar estilo de título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2235200"/>
            <a:ext cx="5143500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Haga clic para modificar estilos de título</a:t>
            </a:r>
          </a:p>
          <a:p>
            <a:pPr lvl="1"/>
            <a:r>
              <a:rPr lang="en-GB"/>
              <a:t>Segundo nivel</a:t>
            </a:r>
          </a:p>
          <a:p>
            <a:pPr lvl="2"/>
            <a:r>
              <a:rPr lang="en-GB"/>
              <a:t>Tercer nivel</a:t>
            </a:r>
          </a:p>
          <a:p>
            <a:pPr lvl="3"/>
            <a:r>
              <a:rPr lang="en-GB"/>
              <a:t>Cuarto nivel</a:t>
            </a:r>
          </a:p>
          <a:p>
            <a:pPr lvl="4"/>
            <a:r>
              <a:rPr lang="en-GB"/>
              <a:t>Quinto nivel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71450" y="8434917"/>
            <a:ext cx="1428750" cy="505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/>
            </a:lvl1pPr>
          </a:lstStyle>
          <a:p>
            <a:endParaRPr lang="en-GB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14500" y="8432801"/>
            <a:ext cx="2171700" cy="505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/>
            </a:lvl1pPr>
          </a:lstStyle>
          <a:p>
            <a:endParaRPr lang="en-GB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57650" y="8432801"/>
            <a:ext cx="1428750" cy="505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1"/>
            </a:lvl1pPr>
          </a:lstStyle>
          <a:p>
            <a:fld id="{A4960EB2-341A-984D-84BB-3FD09136B991}" type="slidenum">
              <a:rPr lang="en-GB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00000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>
            <p:ph type="ctrTitle"/>
          </p:nvPr>
        </p:nvSpPr>
        <p:spPr>
          <a:xfrm>
            <a:off x="116632" y="1115616"/>
            <a:ext cx="6669360" cy="792088"/>
          </a:xfrm>
          <a:solidFill>
            <a:schemeClr val="tx2">
              <a:lumMod val="20000"/>
              <a:lumOff val="80000"/>
            </a:schemeClr>
          </a:solidFill>
          <a:ln/>
        </p:spPr>
        <p:txBody>
          <a:bodyPr/>
          <a:lstStyle/>
          <a:p>
            <a:pPr algn="ctr"/>
            <a:r>
              <a:rPr lang="es-ES_tradnl" sz="4400" b="0" dirty="0" smtClean="0">
                <a:latin typeface="Abadi MT Condensed Extra Bold"/>
                <a:cs typeface="Abadi MT Condensed Extra Bold"/>
              </a:rPr>
              <a:t>Curso de Psiquiatr</a:t>
            </a:r>
            <a:r>
              <a:rPr lang="es-ES_tradnl" sz="4400" b="0" dirty="0" smtClean="0">
                <a:latin typeface="Abadi MT Condensed Extra Bold"/>
                <a:cs typeface="Abadi MT Condensed Extra Bold"/>
              </a:rPr>
              <a:t>í</a:t>
            </a:r>
            <a:r>
              <a:rPr lang="es-ES_tradnl" sz="4400" b="0" dirty="0" smtClean="0">
                <a:latin typeface="Abadi MT Condensed Extra Bold"/>
                <a:cs typeface="Abadi MT Condensed Extra Bold"/>
              </a:rPr>
              <a:t>a Legal </a:t>
            </a:r>
            <a:endParaRPr lang="es-ES_tradnl" sz="4400" b="0" dirty="0">
              <a:latin typeface="Abadi MT Condensed Extra Bold"/>
              <a:cs typeface="Abadi MT Condensed Extra Bold"/>
            </a:endParaRPr>
          </a:p>
        </p:txBody>
      </p:sp>
      <p:sp>
        <p:nvSpPr>
          <p:cNvPr id="6146" name="Rectangle 2"/>
          <p:cNvSpPr>
            <a:spLocks noChangeArrowheads="1"/>
          </p:cNvSpPr>
          <p:nvPr>
            <p:ph type="subTitle" idx="1"/>
          </p:nvPr>
        </p:nvSpPr>
        <p:spPr>
          <a:xfrm>
            <a:off x="-24691" y="4499992"/>
            <a:ext cx="6597352" cy="2088232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ES" dirty="0" smtClean="0"/>
              <a:t>Palma de Mallorca</a:t>
            </a:r>
          </a:p>
          <a:p>
            <a:pPr algn="ctr"/>
            <a:r>
              <a:rPr lang="es-ES" dirty="0" smtClean="0"/>
              <a:t>21 de Enero de 2016</a:t>
            </a:r>
          </a:p>
          <a:p>
            <a:endParaRPr lang="es-ES" dirty="0"/>
          </a:p>
          <a:p>
            <a:pPr algn="ctr"/>
            <a:r>
              <a:rPr lang="es-ES" sz="2400" dirty="0" smtClean="0"/>
              <a:t>Dr. Jose Carlos Fuertes Rocañin</a:t>
            </a:r>
          </a:p>
          <a:p>
            <a:endParaRPr lang="es-ES" sz="2400" dirty="0" smtClean="0"/>
          </a:p>
          <a:p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840" y="7740352"/>
            <a:ext cx="2304256" cy="1117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0688" y="25757"/>
            <a:ext cx="5144690" cy="432048"/>
          </a:xfrm>
          <a:solidFill>
            <a:srgbClr val="CCE0FF"/>
          </a:solidFill>
          <a:ln>
            <a:solidFill>
              <a:srgbClr val="4F81BD"/>
            </a:solidFill>
          </a:ln>
        </p:spPr>
        <p:txBody>
          <a:bodyPr/>
          <a:lstStyle/>
          <a:p>
            <a:pPr algn="ctr"/>
            <a:r>
              <a:rPr lang="es-ES" sz="2800" u="sng" dirty="0" smtClean="0"/>
              <a:t>PROGRAMA</a:t>
            </a:r>
            <a:endParaRPr lang="es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0648" y="755576"/>
            <a:ext cx="6408712" cy="7920880"/>
          </a:xfrm>
        </p:spPr>
        <p:txBody>
          <a:bodyPr/>
          <a:lstStyle/>
          <a:p>
            <a:pPr marL="0" indent="0">
              <a:buNone/>
            </a:pPr>
            <a:r>
              <a:rPr lang="es-ES" sz="1900" b="1" u="sng" dirty="0" smtClean="0"/>
              <a:t>18,30 a 20,00 horas: 1ª Parte</a:t>
            </a:r>
          </a:p>
          <a:p>
            <a:pPr marL="0" indent="0">
              <a:buNone/>
            </a:pPr>
            <a:endParaRPr lang="es-ES" sz="1900" dirty="0" smtClean="0"/>
          </a:p>
          <a:p>
            <a:pPr>
              <a:buAutoNum type="arabicParenR"/>
            </a:pPr>
            <a:r>
              <a:rPr lang="es-ES" sz="1900" dirty="0" smtClean="0"/>
              <a:t>La psiquiatría ¿especialidad de riesgo legal?</a:t>
            </a:r>
          </a:p>
          <a:p>
            <a:pPr>
              <a:buAutoNum type="arabicParenR"/>
            </a:pPr>
            <a:endParaRPr lang="es-ES" sz="1900" dirty="0" smtClean="0"/>
          </a:p>
          <a:p>
            <a:pPr marL="0" indent="0">
              <a:buNone/>
            </a:pPr>
            <a:r>
              <a:rPr lang="es-ES" sz="1900" dirty="0" smtClean="0"/>
              <a:t>2) Problemas médico legales de la urgencia psiquiátrica  </a:t>
            </a:r>
          </a:p>
          <a:p>
            <a:pPr marL="0" indent="0">
              <a:buNone/>
            </a:pPr>
            <a:r>
              <a:rPr lang="es-ES" sz="1900" dirty="0"/>
              <a:t> </a:t>
            </a:r>
            <a:r>
              <a:rPr lang="es-ES" sz="1900" dirty="0" smtClean="0"/>
              <a:t>   </a:t>
            </a:r>
            <a:r>
              <a:rPr lang="es-ES" sz="1600" dirty="0" smtClean="0"/>
              <a:t> El ingreso en “observación” y las “altas rápidas”.</a:t>
            </a:r>
          </a:p>
          <a:p>
            <a:pPr marL="0" indent="0">
              <a:buNone/>
            </a:pPr>
            <a:r>
              <a:rPr lang="es-ES" sz="1600" dirty="0" smtClean="0"/>
              <a:t>      Responsabilidad legal en la contención química/mecánica.</a:t>
            </a:r>
          </a:p>
          <a:p>
            <a:pPr marL="0" indent="0">
              <a:buNone/>
            </a:pPr>
            <a:r>
              <a:rPr lang="es-ES" sz="1600" dirty="0"/>
              <a:t> </a:t>
            </a:r>
            <a:r>
              <a:rPr lang="es-ES" sz="1600" dirty="0" smtClean="0"/>
              <a:t>     Tratamiento psicofarmacológico urgente en menores de edad.</a:t>
            </a:r>
          </a:p>
          <a:p>
            <a:pPr marL="0" indent="0">
              <a:buNone/>
            </a:pPr>
            <a:endParaRPr lang="es-ES" sz="1900" dirty="0" smtClean="0"/>
          </a:p>
          <a:p>
            <a:pPr marL="0" indent="0">
              <a:buNone/>
            </a:pPr>
            <a:r>
              <a:rPr lang="es-ES" sz="1900" dirty="0" smtClean="0"/>
              <a:t>3) Límites legales de la prescripción en psiquiatría</a:t>
            </a:r>
          </a:p>
          <a:p>
            <a:pPr marL="0" indent="0">
              <a:buNone/>
            </a:pPr>
            <a:r>
              <a:rPr lang="es-ES" sz="1900" dirty="0" smtClean="0"/>
              <a:t>       </a:t>
            </a:r>
            <a:r>
              <a:rPr lang="es-ES" sz="1600" dirty="0" smtClean="0"/>
              <a:t>Prescripción fuera de ficha técnica (R.D. Ley 16/ 2012).</a:t>
            </a:r>
          </a:p>
          <a:p>
            <a:pPr marL="0" indent="0">
              <a:buNone/>
            </a:pPr>
            <a:r>
              <a:rPr lang="es-ES" sz="1600" dirty="0" smtClean="0"/>
              <a:t>        Obligatoriedad de los protocolos, algoritmos y guías</a:t>
            </a:r>
          </a:p>
          <a:p>
            <a:pPr marL="0" indent="0">
              <a:buNone/>
            </a:pPr>
            <a:r>
              <a:rPr lang="es-ES" sz="1600" dirty="0" smtClean="0"/>
              <a:t>        Responsabilidad penal y administrativa en la prescripción.                          </a:t>
            </a:r>
          </a:p>
          <a:p>
            <a:pPr marL="0" indent="0">
              <a:buNone/>
            </a:pPr>
            <a:endParaRPr lang="es-ES" sz="1900" dirty="0" smtClean="0"/>
          </a:p>
          <a:p>
            <a:pPr marL="0" indent="0">
              <a:buNone/>
            </a:pPr>
            <a:r>
              <a:rPr lang="es-ES" sz="1900" dirty="0" smtClean="0"/>
              <a:t>4) Psicofármacos y conducción de vehículos</a:t>
            </a:r>
          </a:p>
          <a:p>
            <a:pPr marL="0" indent="0">
              <a:buNone/>
            </a:pPr>
            <a:endParaRPr lang="es-ES" sz="1900" dirty="0" smtClean="0"/>
          </a:p>
          <a:p>
            <a:pPr marL="0" indent="0">
              <a:buNone/>
            </a:pPr>
            <a:r>
              <a:rPr lang="es-ES" sz="1900" b="1" u="sng" dirty="0" smtClean="0"/>
              <a:t>20,00 a 21,00 horas: 2ª Parte</a:t>
            </a:r>
          </a:p>
          <a:p>
            <a:pPr marL="0" indent="0">
              <a:buNone/>
            </a:pPr>
            <a:endParaRPr lang="es-ES" sz="1900" b="1" u="sng" dirty="0" smtClean="0"/>
          </a:p>
          <a:p>
            <a:pPr>
              <a:buFont typeface="+mj-lt"/>
              <a:buAutoNum type="arabicPeriod"/>
            </a:pPr>
            <a:r>
              <a:rPr lang="es-ES" sz="1900" dirty="0" smtClean="0"/>
              <a:t>Panorama actual del tratamiento involuntario ambulatorio.</a:t>
            </a:r>
          </a:p>
          <a:p>
            <a:pPr>
              <a:buFont typeface="+mj-lt"/>
              <a:buAutoNum type="arabicPeriod"/>
            </a:pPr>
            <a:r>
              <a:rPr lang="es-ES" sz="1900" dirty="0" smtClean="0"/>
              <a:t>Agresión a los médicos: ¿Atentado contra la autoridad?</a:t>
            </a:r>
          </a:p>
          <a:p>
            <a:pPr>
              <a:buFont typeface="+mj-lt"/>
              <a:buAutoNum type="arabicPeriod"/>
            </a:pPr>
            <a:r>
              <a:rPr lang="es-ES" sz="1900" dirty="0" smtClean="0"/>
              <a:t>El secreto y la confidencialidad profesional en psiquiatría.</a:t>
            </a:r>
          </a:p>
          <a:p>
            <a:pPr marL="0" indent="0">
              <a:buNone/>
            </a:pPr>
            <a:endParaRPr lang="es-ES" sz="1900" dirty="0" smtClean="0"/>
          </a:p>
          <a:p>
            <a:pPr marL="0" indent="0">
              <a:buNone/>
            </a:pPr>
            <a:r>
              <a:rPr lang="es-ES" sz="1900" b="1" u="sng" dirty="0" smtClean="0"/>
              <a:t>21,00 a 21,30 Debate científico</a:t>
            </a:r>
          </a:p>
          <a:p>
            <a:pPr marL="0" indent="0">
              <a:buNone/>
            </a:pPr>
            <a:r>
              <a:rPr lang="es-ES" sz="1900" b="1" u="sng" dirty="0" smtClean="0"/>
              <a:t> </a:t>
            </a:r>
            <a:endParaRPr lang="es-ES" sz="1900" b="1" u="sng" dirty="0"/>
          </a:p>
        </p:txBody>
      </p:sp>
    </p:spTree>
    <p:extLst>
      <p:ext uri="{BB962C8B-B14F-4D97-AF65-F5344CB8AC3E}">
        <p14:creationId xmlns:p14="http://schemas.microsoft.com/office/powerpoint/2010/main" val="1475325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M01017812">
  <a:themeElements>
    <a:clrScheme name="ms_pptmarketplan_tp01017812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ms_pptmarketplan_tp01017812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ms_pptmarketplan_tp01017812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marketplan_tp01017812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marketplan_tp01017812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TM01017812</Template>
  <TotalTime>22</TotalTime>
  <Words>164</Words>
  <Application>Microsoft Macintosh PowerPoint</Application>
  <PresentationFormat>Presentación en pantalla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Times New Roman</vt:lpstr>
      <vt:lpstr>Arial</vt:lpstr>
      <vt:lpstr>Tahoma</vt:lpstr>
      <vt:lpstr>TM01017812</vt:lpstr>
      <vt:lpstr>Curso de Psiquiatría Legal </vt:lpstr>
      <vt:lpstr>PROGRAMA</vt:lpstr>
    </vt:vector>
  </TitlesOfParts>
  <Manager/>
  <Company>BGS Spain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Psiquiatría Legal </dc:title>
  <dc:subject/>
  <dc:creator/>
  <cp:keywords/>
  <dc:description/>
  <cp:lastModifiedBy>JOSE CARLOS FUERTES ROCAÑIN</cp:lastModifiedBy>
  <cp:revision>5</cp:revision>
  <dcterms:created xsi:type="dcterms:W3CDTF">2006-07-14T10:23:40Z</dcterms:created>
  <dcterms:modified xsi:type="dcterms:W3CDTF">2015-12-28T15:37:03Z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TC010178123082</vt:lpwstr>
  </property>
</Properties>
</file>