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73" r:id="rId3"/>
  </p:sldIdLst>
  <p:sldSz cx="6858000" cy="9144000" type="screen4x3"/>
  <p:notesSz cx="6946900" cy="92837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charset="0"/>
        <a:ea typeface="ＭＳ Ｐゴシック" charset="0"/>
        <a:cs typeface="+mn-cs"/>
      </a:defRPr>
    </a:lvl5pPr>
    <a:lvl6pPr marL="2286000" algn="l" defTabSz="457200" rtl="0" eaLnBrk="1" latinLnBrk="0" hangingPunct="1">
      <a:defRPr kumimoji="1" sz="2400" kern="1200">
        <a:solidFill>
          <a:schemeClr val="tx1"/>
        </a:solidFill>
        <a:latin typeface="Tahoma" charset="0"/>
        <a:ea typeface="ＭＳ Ｐゴシック" charset="0"/>
        <a:cs typeface="+mn-cs"/>
      </a:defRPr>
    </a:lvl6pPr>
    <a:lvl7pPr marL="2743200" algn="l" defTabSz="457200" rtl="0" eaLnBrk="1" latinLnBrk="0" hangingPunct="1">
      <a:defRPr kumimoji="1" sz="2400" kern="1200">
        <a:solidFill>
          <a:schemeClr val="tx1"/>
        </a:solidFill>
        <a:latin typeface="Tahoma" charset="0"/>
        <a:ea typeface="ＭＳ Ｐゴシック" charset="0"/>
        <a:cs typeface="+mn-cs"/>
      </a:defRPr>
    </a:lvl7pPr>
    <a:lvl8pPr marL="3200400" algn="l" defTabSz="457200" rtl="0" eaLnBrk="1" latinLnBrk="0" hangingPunct="1">
      <a:defRPr kumimoji="1" sz="2400" kern="1200">
        <a:solidFill>
          <a:schemeClr val="tx1"/>
        </a:solidFill>
        <a:latin typeface="Tahoma" charset="0"/>
        <a:ea typeface="ＭＳ Ｐゴシック" charset="0"/>
        <a:cs typeface="+mn-cs"/>
      </a:defRPr>
    </a:lvl8pPr>
    <a:lvl9pPr marL="3657600" algn="l" defTabSz="457200" rtl="0" eaLnBrk="1" latinLnBrk="0" hangingPunct="1">
      <a:defRPr kumimoji="1" sz="2400" kern="1200">
        <a:solidFill>
          <a:schemeClr val="tx1"/>
        </a:solidFill>
        <a:latin typeface="Tahom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FF"/>
    <a:srgbClr val="0099FF"/>
    <a:srgbClr val="99CCFF"/>
    <a:srgbClr val="3366CC"/>
    <a:srgbClr val="CCECFF"/>
    <a:srgbClr val="0033CC"/>
    <a:srgbClr val="6699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763" autoAdjust="0"/>
    <p:restoredTop sz="94563" autoAdjust="0"/>
  </p:normalViewPr>
  <p:slideViewPr>
    <p:cSldViewPr>
      <p:cViewPr varScale="1">
        <p:scale>
          <a:sx n="79" d="100"/>
          <a:sy n="79" d="100"/>
        </p:scale>
        <p:origin x="-2752" y="-10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defTabSz="925513">
              <a:defRPr kumimoji="0" sz="1200">
                <a:latin typeface="Times New Roman" charset="0"/>
              </a:defRPr>
            </a:lvl1pPr>
          </a:lstStyle>
          <a:p>
            <a:endParaRPr lang="en-GB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algn="r" defTabSz="925513">
              <a:defRPr kumimoji="0" sz="1200">
                <a:latin typeface="Times New Roman" charset="0"/>
              </a:defRPr>
            </a:lvl1pPr>
          </a:lstStyle>
          <a:p>
            <a:endParaRPr lang="en-GB"/>
          </a:p>
        </p:txBody>
      </p:sp>
      <p:sp>
        <p:nvSpPr>
          <p:cNvPr id="2355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2168525" y="696913"/>
            <a:ext cx="2609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410075"/>
            <a:ext cx="509587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Haga clic para modificar estilos de título</a:t>
            </a:r>
          </a:p>
          <a:p>
            <a:pPr lvl="1"/>
            <a:r>
              <a:rPr lang="en-GB"/>
              <a:t>Segundo nivel</a:t>
            </a:r>
          </a:p>
          <a:p>
            <a:pPr lvl="2"/>
            <a:r>
              <a:rPr lang="en-GB"/>
              <a:t>Tercer nivel</a:t>
            </a:r>
          </a:p>
          <a:p>
            <a:pPr lvl="3"/>
            <a:r>
              <a:rPr lang="en-GB"/>
              <a:t>Cuarto nivel</a:t>
            </a:r>
          </a:p>
          <a:p>
            <a:pPr lvl="4"/>
            <a:r>
              <a:rPr lang="en-GB"/>
              <a:t>Quinto nivel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defTabSz="925513">
              <a:defRPr kumimoji="0" sz="1200">
                <a:latin typeface="Times New Roman" charset="0"/>
              </a:defRPr>
            </a:lvl1pPr>
          </a:lstStyle>
          <a:p>
            <a:endParaRPr lang="en-GB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882015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algn="r" defTabSz="925513">
              <a:defRPr kumimoji="0" sz="1200">
                <a:latin typeface="Times New Roman" charset="0"/>
              </a:defRPr>
            </a:lvl1pPr>
          </a:lstStyle>
          <a:p>
            <a:fld id="{E7A8AF2A-4DE9-C347-A8C3-42B72190ED9A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9658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1371600" y="2897717"/>
            <a:ext cx="3715941" cy="1625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s-ES_tradnl" noProof="0" smtClean="0"/>
              <a:t>Clic para editar título</a:t>
            </a:r>
            <a:endParaRPr lang="en-GB" noProof="0" smtClean="0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572000"/>
            <a:ext cx="3714750" cy="2491317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pPr lvl="0"/>
            <a:r>
              <a:rPr lang="es-ES_tradnl" noProof="0" smtClean="0"/>
              <a:t>Haga clic para modificar el estilo de subtítulo del patrón</a:t>
            </a:r>
            <a:endParaRPr lang="en-GB" noProof="0" smtClean="0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83F2B3F-79A9-EF4B-AD74-534083E152DB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64F2E3-6EF0-504C-86F2-63743399B096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4578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886325" y="508000"/>
            <a:ext cx="1285875" cy="7416800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1027510" y="508000"/>
            <a:ext cx="3744515" cy="7416800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AFFADD-AF28-064B-BC48-65C0E42FF216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855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A38E6E-F843-5D4D-A132-7FF071D34C0E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627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693EF3-EA0E-A541-BE8C-E71069FDF22B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423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1028700" y="2235200"/>
            <a:ext cx="2514600" cy="568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657600" y="2235200"/>
            <a:ext cx="2514600" cy="568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5FE1C4-C210-9744-9AD5-63857E16A95C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563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400FA2-1D24-9B4B-999F-5B92BB84C952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6020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85E559-C171-4842-95BA-EE00862564BF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665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6066FB-BCD4-864D-824A-B78479899DDF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636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1C3DD4-3736-2144-ADEF-F89196EC030B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529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A54222-9FFB-E54F-858E-8E09D3DA92A4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2444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027510" y="508000"/>
            <a:ext cx="514469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7" rIns="92075" bIns="46037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Haga clic para modificar estilo de título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28700" y="2235200"/>
            <a:ext cx="5143500" cy="568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Haga clic para modificar estilos de título</a:t>
            </a:r>
          </a:p>
          <a:p>
            <a:pPr lvl="1"/>
            <a:r>
              <a:rPr lang="en-GB"/>
              <a:t>Segundo nivel</a:t>
            </a:r>
          </a:p>
          <a:p>
            <a:pPr lvl="2"/>
            <a:r>
              <a:rPr lang="en-GB"/>
              <a:t>Tercer nivel</a:t>
            </a:r>
          </a:p>
          <a:p>
            <a:pPr lvl="3"/>
            <a:r>
              <a:rPr lang="en-GB"/>
              <a:t>Cuarto nivel</a:t>
            </a:r>
          </a:p>
          <a:p>
            <a:pPr lvl="4"/>
            <a:r>
              <a:rPr lang="en-GB"/>
              <a:t>Quinto nivel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171450" y="8434917"/>
            <a:ext cx="1428750" cy="505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200"/>
            </a:lvl1pPr>
          </a:lstStyle>
          <a:p>
            <a:endParaRPr lang="en-GB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14500" y="8432801"/>
            <a:ext cx="2171700" cy="505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/>
            </a:lvl1pPr>
          </a:lstStyle>
          <a:p>
            <a:endParaRPr lang="en-GB"/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057650" y="8432801"/>
            <a:ext cx="1428750" cy="505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b="1"/>
            </a:lvl1pPr>
          </a:lstStyle>
          <a:p>
            <a:fld id="{A4960EB2-341A-984D-84BB-3FD09136B991}" type="slidenum">
              <a:rPr lang="en-GB"/>
              <a:pPr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200">
          <a:solidFill>
            <a:srgbClr val="000000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0000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ChangeArrowheads="1"/>
          </p:cNvSpPr>
          <p:nvPr>
            <p:ph type="ctrTitle"/>
          </p:nvPr>
        </p:nvSpPr>
        <p:spPr>
          <a:xfrm>
            <a:off x="116632" y="1115616"/>
            <a:ext cx="6669360" cy="792088"/>
          </a:xfrm>
          <a:solidFill>
            <a:schemeClr val="tx2">
              <a:lumMod val="20000"/>
              <a:lumOff val="80000"/>
            </a:schemeClr>
          </a:solidFill>
          <a:ln/>
        </p:spPr>
        <p:txBody>
          <a:bodyPr/>
          <a:lstStyle/>
          <a:p>
            <a:pPr algn="ctr"/>
            <a:r>
              <a:rPr lang="es-ES_tradnl" sz="4400" b="0" dirty="0" smtClean="0">
                <a:latin typeface="Abadi MT Condensed Extra Bold"/>
                <a:cs typeface="Abadi MT Condensed Extra Bold"/>
              </a:rPr>
              <a:t>Curso de Psiquiatr</a:t>
            </a:r>
            <a:r>
              <a:rPr lang="es-ES_tradnl" sz="4400" b="0" dirty="0" smtClean="0">
                <a:latin typeface="Abadi MT Condensed Extra Bold"/>
                <a:cs typeface="Abadi MT Condensed Extra Bold"/>
              </a:rPr>
              <a:t>í</a:t>
            </a:r>
            <a:r>
              <a:rPr lang="es-ES_tradnl" sz="4400" b="0" dirty="0" smtClean="0">
                <a:latin typeface="Abadi MT Condensed Extra Bold"/>
                <a:cs typeface="Abadi MT Condensed Extra Bold"/>
              </a:rPr>
              <a:t>a Legal </a:t>
            </a:r>
            <a:endParaRPr lang="es-ES_tradnl" sz="4400" b="0" dirty="0">
              <a:latin typeface="Abadi MT Condensed Extra Bold"/>
              <a:cs typeface="Abadi MT Condensed Extra Bold"/>
            </a:endParaRPr>
          </a:p>
        </p:txBody>
      </p:sp>
      <p:sp>
        <p:nvSpPr>
          <p:cNvPr id="6146" name="Rectangle 2"/>
          <p:cNvSpPr>
            <a:spLocks noChangeArrowheads="1"/>
          </p:cNvSpPr>
          <p:nvPr>
            <p:ph type="subTitle" idx="1"/>
          </p:nvPr>
        </p:nvSpPr>
        <p:spPr>
          <a:xfrm>
            <a:off x="-24691" y="4499992"/>
            <a:ext cx="6597352" cy="2088232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s-ES" dirty="0" smtClean="0"/>
              <a:t>Palma de Mallorca</a:t>
            </a:r>
          </a:p>
          <a:p>
            <a:pPr algn="ctr"/>
            <a:r>
              <a:rPr lang="es-ES" dirty="0" smtClean="0"/>
              <a:t>21 de Enero de 2016</a:t>
            </a:r>
          </a:p>
          <a:p>
            <a:endParaRPr lang="es-ES" dirty="0"/>
          </a:p>
          <a:p>
            <a:pPr algn="ctr"/>
            <a:r>
              <a:rPr lang="es-ES" sz="2400" dirty="0" smtClean="0"/>
              <a:t>Dr. Jose Carlos Fuertes Rocañin</a:t>
            </a:r>
          </a:p>
          <a:p>
            <a:endParaRPr lang="es-ES" sz="2400" dirty="0" smtClean="0"/>
          </a:p>
          <a:p>
            <a:endParaRPr lang="es-ES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8840" y="7740352"/>
            <a:ext cx="2304256" cy="11172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0688" y="25757"/>
            <a:ext cx="5144690" cy="432048"/>
          </a:xfrm>
          <a:solidFill>
            <a:srgbClr val="CCE0FF"/>
          </a:solidFill>
          <a:ln>
            <a:solidFill>
              <a:srgbClr val="4F81BD"/>
            </a:solidFill>
          </a:ln>
        </p:spPr>
        <p:txBody>
          <a:bodyPr/>
          <a:lstStyle/>
          <a:p>
            <a:pPr algn="ctr"/>
            <a:r>
              <a:rPr lang="es-ES" sz="2800" u="sng" dirty="0" smtClean="0"/>
              <a:t>PROGRAMA</a:t>
            </a:r>
            <a:endParaRPr lang="es-ES" sz="2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60648" y="755576"/>
            <a:ext cx="6408712" cy="7920880"/>
          </a:xfrm>
        </p:spPr>
        <p:txBody>
          <a:bodyPr/>
          <a:lstStyle/>
          <a:p>
            <a:pPr marL="0" indent="0">
              <a:buNone/>
            </a:pPr>
            <a:r>
              <a:rPr lang="es-ES" sz="1900" b="1" u="sng" dirty="0" smtClean="0"/>
              <a:t>18,30 a 20,00 horas: 1ª Parte</a:t>
            </a:r>
          </a:p>
          <a:p>
            <a:pPr marL="0" indent="0">
              <a:buNone/>
            </a:pPr>
            <a:endParaRPr lang="es-ES" sz="1900" dirty="0" smtClean="0"/>
          </a:p>
          <a:p>
            <a:pPr>
              <a:buAutoNum type="arabicParenR"/>
            </a:pPr>
            <a:r>
              <a:rPr lang="es-ES" sz="1900" dirty="0" smtClean="0"/>
              <a:t>La psiquiatría ¿especialidad de riesgo legal?</a:t>
            </a:r>
          </a:p>
          <a:p>
            <a:pPr>
              <a:buAutoNum type="arabicParenR"/>
            </a:pPr>
            <a:endParaRPr lang="es-ES" sz="1900" dirty="0" smtClean="0"/>
          </a:p>
          <a:p>
            <a:pPr marL="0" indent="0">
              <a:buNone/>
            </a:pPr>
            <a:r>
              <a:rPr lang="es-ES" sz="1900" dirty="0" smtClean="0"/>
              <a:t>2) Problemas médico legales de la urgencia psiquiátrica  </a:t>
            </a:r>
          </a:p>
          <a:p>
            <a:pPr marL="0" indent="0">
              <a:buNone/>
            </a:pPr>
            <a:r>
              <a:rPr lang="es-ES" sz="1900" dirty="0"/>
              <a:t> </a:t>
            </a:r>
            <a:r>
              <a:rPr lang="es-ES" sz="1900" dirty="0" smtClean="0"/>
              <a:t>   </a:t>
            </a:r>
            <a:r>
              <a:rPr lang="es-ES" sz="1600" dirty="0" smtClean="0"/>
              <a:t> El ingreso en “observación” y las “altas rápidas”.</a:t>
            </a:r>
          </a:p>
          <a:p>
            <a:pPr marL="0" indent="0">
              <a:buNone/>
            </a:pPr>
            <a:r>
              <a:rPr lang="es-ES" sz="1600" dirty="0" smtClean="0"/>
              <a:t>      Responsabilidad legal en la contención química/mecánica.</a:t>
            </a:r>
          </a:p>
          <a:p>
            <a:pPr marL="0" indent="0">
              <a:buNone/>
            </a:pPr>
            <a:r>
              <a:rPr lang="es-ES" sz="1600" dirty="0"/>
              <a:t> </a:t>
            </a:r>
            <a:r>
              <a:rPr lang="es-ES" sz="1600" dirty="0" smtClean="0"/>
              <a:t>     Tratamiento psicofarmacológico urgente en menores de edad.</a:t>
            </a:r>
          </a:p>
          <a:p>
            <a:pPr marL="0" indent="0">
              <a:buNone/>
            </a:pPr>
            <a:endParaRPr lang="es-ES" sz="1900" dirty="0" smtClean="0"/>
          </a:p>
          <a:p>
            <a:pPr marL="0" indent="0">
              <a:buNone/>
            </a:pPr>
            <a:r>
              <a:rPr lang="es-ES" sz="1900" dirty="0" smtClean="0"/>
              <a:t>3) Límites legales de la prescripción en psiquiatría</a:t>
            </a:r>
          </a:p>
          <a:p>
            <a:pPr marL="0" indent="0">
              <a:buNone/>
            </a:pPr>
            <a:r>
              <a:rPr lang="es-ES" sz="1900" dirty="0" smtClean="0"/>
              <a:t>       </a:t>
            </a:r>
            <a:r>
              <a:rPr lang="es-ES" sz="1600" dirty="0" smtClean="0"/>
              <a:t>Prescripción fuera de ficha técnica (R.D. Ley 16/ 2012).</a:t>
            </a:r>
          </a:p>
          <a:p>
            <a:pPr marL="0" indent="0">
              <a:buNone/>
            </a:pPr>
            <a:r>
              <a:rPr lang="es-ES" sz="1600" dirty="0" smtClean="0"/>
              <a:t>        Obligatoriedad de los protocolos, algoritmos y guías</a:t>
            </a:r>
          </a:p>
          <a:p>
            <a:pPr marL="0" indent="0">
              <a:buNone/>
            </a:pPr>
            <a:r>
              <a:rPr lang="es-ES" sz="1600" dirty="0" smtClean="0"/>
              <a:t>        Responsabilidad penal y administrativa en la prescripción.                          </a:t>
            </a:r>
          </a:p>
          <a:p>
            <a:pPr marL="0" indent="0">
              <a:buNone/>
            </a:pPr>
            <a:endParaRPr lang="es-ES" sz="1900" dirty="0" smtClean="0"/>
          </a:p>
          <a:p>
            <a:pPr marL="0" indent="0">
              <a:buNone/>
            </a:pPr>
            <a:r>
              <a:rPr lang="es-ES" sz="1900" dirty="0" smtClean="0"/>
              <a:t>4) Psicofármacos y conducción de vehículos</a:t>
            </a:r>
          </a:p>
          <a:p>
            <a:pPr marL="0" indent="0">
              <a:buNone/>
            </a:pPr>
            <a:endParaRPr lang="es-ES" sz="1900" dirty="0" smtClean="0"/>
          </a:p>
          <a:p>
            <a:pPr marL="0" indent="0">
              <a:buNone/>
            </a:pPr>
            <a:r>
              <a:rPr lang="es-ES" sz="1900" b="1" u="sng" dirty="0" smtClean="0"/>
              <a:t>20,00 a 21,00 horas: 2ª Parte</a:t>
            </a:r>
          </a:p>
          <a:p>
            <a:pPr marL="0" indent="0">
              <a:buNone/>
            </a:pPr>
            <a:endParaRPr lang="es-ES" sz="1900" b="1" u="sng" dirty="0" smtClean="0"/>
          </a:p>
          <a:p>
            <a:pPr>
              <a:buFont typeface="+mj-lt"/>
              <a:buAutoNum type="arabicPeriod"/>
            </a:pPr>
            <a:r>
              <a:rPr lang="es-ES" sz="1900" dirty="0" smtClean="0"/>
              <a:t>Panorama actual del tratamiento involuntario ambulatorio.</a:t>
            </a:r>
          </a:p>
          <a:p>
            <a:pPr>
              <a:buFont typeface="+mj-lt"/>
              <a:buAutoNum type="arabicPeriod"/>
            </a:pPr>
            <a:r>
              <a:rPr lang="es-ES" sz="1900" dirty="0" smtClean="0"/>
              <a:t>Agresión a los médicos: ¿Atentado contra la autoridad?</a:t>
            </a:r>
          </a:p>
          <a:p>
            <a:pPr>
              <a:buFont typeface="+mj-lt"/>
              <a:buAutoNum type="arabicPeriod"/>
            </a:pPr>
            <a:r>
              <a:rPr lang="es-ES" sz="1900" dirty="0" smtClean="0"/>
              <a:t>El secreto y la confidencialidad profesional en psiquiatría.</a:t>
            </a:r>
          </a:p>
          <a:p>
            <a:pPr marL="0" indent="0">
              <a:buNone/>
            </a:pPr>
            <a:endParaRPr lang="es-ES" sz="1900" dirty="0" smtClean="0"/>
          </a:p>
          <a:p>
            <a:pPr marL="0" indent="0">
              <a:buNone/>
            </a:pPr>
            <a:r>
              <a:rPr lang="es-ES" sz="1900" b="1" u="sng" dirty="0" smtClean="0"/>
              <a:t>21,00 a 21,30 Debate científico</a:t>
            </a:r>
          </a:p>
          <a:p>
            <a:pPr marL="0" indent="0">
              <a:buNone/>
            </a:pPr>
            <a:r>
              <a:rPr lang="es-ES" sz="1900" b="1" u="sng" dirty="0" smtClean="0"/>
              <a:t> </a:t>
            </a:r>
            <a:endParaRPr lang="es-ES" sz="1900" b="1" u="sng" dirty="0"/>
          </a:p>
        </p:txBody>
      </p:sp>
    </p:spTree>
    <p:extLst>
      <p:ext uri="{BB962C8B-B14F-4D97-AF65-F5344CB8AC3E}">
        <p14:creationId xmlns:p14="http://schemas.microsoft.com/office/powerpoint/2010/main" val="1475325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M01017812">
  <a:themeElements>
    <a:clrScheme name="ms_pptmarketplan_tp01017812 1">
      <a:dk1>
        <a:srgbClr val="336699"/>
      </a:dk1>
      <a:lt1>
        <a:srgbClr val="FFFFFF"/>
      </a:lt1>
      <a:dk2>
        <a:srgbClr val="0066FF"/>
      </a:dk2>
      <a:lt2>
        <a:srgbClr val="AFB5D2"/>
      </a:lt2>
      <a:accent1>
        <a:srgbClr val="66CCFF"/>
      </a:accent1>
      <a:accent2>
        <a:srgbClr val="99FFCC"/>
      </a:accent2>
      <a:accent3>
        <a:srgbClr val="FFFFFF"/>
      </a:accent3>
      <a:accent4>
        <a:srgbClr val="2A5682"/>
      </a:accent4>
      <a:accent5>
        <a:srgbClr val="B8E2FF"/>
      </a:accent5>
      <a:accent6>
        <a:srgbClr val="8AE7B9"/>
      </a:accent6>
      <a:hlink>
        <a:srgbClr val="FF99FF"/>
      </a:hlink>
      <a:folHlink>
        <a:srgbClr val="CCCCFF"/>
      </a:folHlink>
    </a:clrScheme>
    <a:fontScheme name="ms_pptmarketplan_tp01017812">
      <a:majorFont>
        <a:latin typeface="Tahoma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GB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GB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lnDef>
  </a:objectDefaults>
  <a:extraClrSchemeLst>
    <a:extraClrScheme>
      <a:clrScheme name="ms_pptmarketplan_tp01017812 1">
        <a:dk1>
          <a:srgbClr val="336699"/>
        </a:dk1>
        <a:lt1>
          <a:srgbClr val="FFFFFF"/>
        </a:lt1>
        <a:dk2>
          <a:srgbClr val="0066FF"/>
        </a:dk2>
        <a:lt2>
          <a:srgbClr val="AFB5D2"/>
        </a:lt2>
        <a:accent1>
          <a:srgbClr val="66CCFF"/>
        </a:accent1>
        <a:accent2>
          <a:srgbClr val="99FFCC"/>
        </a:accent2>
        <a:accent3>
          <a:srgbClr val="FFFFFF"/>
        </a:accent3>
        <a:accent4>
          <a:srgbClr val="2A5682"/>
        </a:accent4>
        <a:accent5>
          <a:srgbClr val="B8E2FF"/>
        </a:accent5>
        <a:accent6>
          <a:srgbClr val="8AE7B9"/>
        </a:accent6>
        <a:hlink>
          <a:srgbClr val="FF99FF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marketplan_tp01017812 2">
        <a:dk1>
          <a:srgbClr val="003366"/>
        </a:dk1>
        <a:lt1>
          <a:srgbClr val="CCECFF"/>
        </a:lt1>
        <a:dk2>
          <a:srgbClr val="4B3384"/>
        </a:dk2>
        <a:lt2>
          <a:srgbClr val="849CBB"/>
        </a:lt2>
        <a:accent1>
          <a:srgbClr val="90DBFF"/>
        </a:accent1>
        <a:accent2>
          <a:srgbClr val="99FFCC"/>
        </a:accent2>
        <a:accent3>
          <a:srgbClr val="E2F4FF"/>
        </a:accent3>
        <a:accent4>
          <a:srgbClr val="002A56"/>
        </a:accent4>
        <a:accent5>
          <a:srgbClr val="C6EAFF"/>
        </a:accent5>
        <a:accent6>
          <a:srgbClr val="8AE7B9"/>
        </a:accent6>
        <a:hlink>
          <a:srgbClr val="DFC0FF"/>
        </a:hlink>
        <a:folHlink>
          <a:srgbClr val="6DC5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marketplan_tp01017812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TM01017812</Template>
  <TotalTime>22</TotalTime>
  <Words>164</Words>
  <Application>Microsoft Macintosh PowerPoint</Application>
  <PresentationFormat>Presentación en pantalla (4:3)</PresentationFormat>
  <Paragraphs>30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Times New Roman</vt:lpstr>
      <vt:lpstr>Arial</vt:lpstr>
      <vt:lpstr>Tahoma</vt:lpstr>
      <vt:lpstr>TM01017812</vt:lpstr>
      <vt:lpstr>Curso de Psiquiatría Legal </vt:lpstr>
      <vt:lpstr>PROGRAMA</vt:lpstr>
    </vt:vector>
  </TitlesOfParts>
  <Manager/>
  <Company>BGS Spain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 de Psiquiatría Legal </dc:title>
  <dc:subject/>
  <dc:creator/>
  <cp:keywords/>
  <dc:description/>
  <cp:lastModifiedBy>JOSE CARLOS FUERTES ROCAÑIN</cp:lastModifiedBy>
  <cp:revision>5</cp:revision>
  <dcterms:created xsi:type="dcterms:W3CDTF">2006-07-14T10:23:40Z</dcterms:created>
  <dcterms:modified xsi:type="dcterms:W3CDTF">2015-12-28T15:37:03Z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TC010178123082</vt:lpwstr>
  </property>
</Properties>
</file>